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8" r:id="rId4"/>
    <p:sldId id="260" r:id="rId5"/>
    <p:sldId id="267" r:id="rId6"/>
    <p:sldId id="268" r:id="rId7"/>
    <p:sldId id="261" r:id="rId8"/>
    <p:sldId id="284" r:id="rId9"/>
    <p:sldId id="285" r:id="rId10"/>
    <p:sldId id="286" r:id="rId11"/>
    <p:sldId id="287" r:id="rId12"/>
    <p:sldId id="288" r:id="rId13"/>
    <p:sldId id="296" r:id="rId14"/>
    <p:sldId id="297" r:id="rId15"/>
    <p:sldId id="290" r:id="rId16"/>
    <p:sldId id="291" r:id="rId17"/>
    <p:sldId id="292" r:id="rId18"/>
    <p:sldId id="293" r:id="rId19"/>
    <p:sldId id="294" r:id="rId20"/>
    <p:sldId id="295" r:id="rId21"/>
    <p:sldId id="262" r:id="rId22"/>
    <p:sldId id="269" r:id="rId23"/>
    <p:sldId id="276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63" r:id="rId33"/>
    <p:sldId id="270" r:id="rId34"/>
    <p:sldId id="264" r:id="rId35"/>
    <p:sldId id="271" r:id="rId36"/>
    <p:sldId id="265" r:id="rId37"/>
    <p:sldId id="272" r:id="rId38"/>
    <p:sldId id="266" r:id="rId39"/>
    <p:sldId id="273" r:id="rId40"/>
    <p:sldId id="274" r:id="rId41"/>
    <p:sldId id="259" r:id="rId42"/>
  </p:sldIdLst>
  <p:sldSz cx="12190413" cy="6859588"/>
  <p:notesSz cx="6858000" cy="9144000"/>
  <p:embeddedFontLst>
    <p:embeddedFont>
      <p:font typeface="210 동화책 L" pitchFamily="18" charset="-127"/>
      <p:regular r:id="rId43"/>
    </p:embeddedFont>
    <p:embeddedFont>
      <p:font typeface="나눔고딕" pitchFamily="50" charset="-127"/>
      <p:regular r:id="rId44"/>
      <p:bold r:id="rId45"/>
    </p:embeddedFont>
    <p:embeddedFont>
      <p:font typeface="HY견고딕" pitchFamily="18" charset="-127"/>
      <p:regular r:id="rId46"/>
    </p:embeddedFont>
    <p:embeddedFont>
      <p:font typeface="맑은 고딕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32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5" autoAdjust="0"/>
    <p:restoredTop sz="94660"/>
  </p:normalViewPr>
  <p:slideViewPr>
    <p:cSldViewPr>
      <p:cViewPr varScale="1">
        <p:scale>
          <a:sx n="67" d="100"/>
          <a:sy n="67" d="100"/>
        </p:scale>
        <p:origin x="-840" y="-102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6" y="2130924"/>
            <a:ext cx="10361851" cy="147036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7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703"/>
            <a:ext cx="3655008" cy="585288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703"/>
            <a:ext cx="10768198" cy="58528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802" y="1122627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8748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189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747" y="1710136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747" y="4590528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893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4400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684" y="365212"/>
            <a:ext cx="10514231" cy="132587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681" y="1681552"/>
            <a:ext cx="5157115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681" y="2505655"/>
            <a:ext cx="5157115" cy="3685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1402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1402" y="2505655"/>
            <a:ext cx="5182513" cy="3685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7146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46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0682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684" y="457310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2514" y="987660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684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306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684" y="457310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2514" y="987660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684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990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0781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093" y="365209"/>
            <a:ext cx="7733293" cy="581318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87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64" y="4407922"/>
            <a:ext cx="10361851" cy="13623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64" y="2907391"/>
            <a:ext cx="10361851" cy="150053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6" y="1600576"/>
            <a:ext cx="5384099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4" y="1600576"/>
            <a:ext cx="5384099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5383"/>
            <a:ext cx="5386216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5383"/>
            <a:ext cx="5388332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4" y="273119"/>
            <a:ext cx="6814779" cy="58544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438"/>
            <a:ext cx="4010562" cy="4692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6"/>
            <a:ext cx="7314248" cy="5668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21"/>
            <a:ext cx="7314248" cy="41157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6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7823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8C095-F0C4-414D-962B-9000587C991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63" y="6357823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3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9B89F-3FAF-49FC-83B5-CF5EEAB220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096" y="365212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096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096" y="6357824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C377E-75B8-4A11-833D-E0BA8C8C9FC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075" y="6357824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9480" y="6357824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C5A92-31E6-4D25-8C84-B9D250889E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892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0528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305021" y="3645819"/>
            <a:ext cx="262283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latin typeface="210 동화책 L" panose="02020603020101020101" pitchFamily="18" charset="-127"/>
                <a:ea typeface="210 동화책 L" panose="02020603020101020101" pitchFamily="18" charset="-127"/>
              </a:rPr>
              <a:t>By. </a:t>
            </a:r>
            <a:r>
              <a:rPr lang="ko-KR" altLang="en-US" sz="2800" dirty="0" smtClean="0">
                <a:latin typeface="210 동화책 L" panose="02020603020101020101" pitchFamily="18" charset="-127"/>
                <a:ea typeface="210 동화책 L" panose="02020603020101020101" pitchFamily="18" charset="-127"/>
              </a:rPr>
              <a:t>아침에 </a:t>
            </a:r>
            <a:r>
              <a:rPr lang="ko-KR" altLang="en-US" sz="2800" dirty="0" err="1" smtClean="0">
                <a:latin typeface="210 동화책 L" panose="02020603020101020101" pitchFamily="18" charset="-127"/>
                <a:ea typeface="210 동화책 L" panose="02020603020101020101" pitchFamily="18" charset="-127"/>
              </a:rPr>
              <a:t>쥬씨</a:t>
            </a:r>
            <a:endParaRPr lang="en-US" altLang="ko-KR" sz="2800" dirty="0" smtClean="0"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  <a:p>
            <a:pPr algn="r"/>
            <a:r>
              <a:rPr lang="ko-KR" altLang="en-US" sz="2400" dirty="0" smtClean="0">
                <a:latin typeface="210 동화책 L" panose="02020603020101020101" pitchFamily="18" charset="-127"/>
                <a:ea typeface="210 동화책 L" panose="02020603020101020101" pitchFamily="18" charset="-127"/>
              </a:rPr>
              <a:t>김도연</a:t>
            </a:r>
            <a:endParaRPr lang="en-US" altLang="ko-KR" sz="2400" dirty="0" smtClean="0"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  <a:p>
            <a:pPr algn="r"/>
            <a:r>
              <a:rPr lang="ko-KR" altLang="en-US" sz="2400" dirty="0" smtClean="0">
                <a:latin typeface="210 동화책 L" panose="02020603020101020101" pitchFamily="18" charset="-127"/>
                <a:ea typeface="210 동화책 L" panose="02020603020101020101" pitchFamily="18" charset="-127"/>
              </a:rPr>
              <a:t>신정은</a:t>
            </a:r>
            <a:endParaRPr lang="en-US" altLang="ko-KR" sz="2400" dirty="0" smtClean="0"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  <a:p>
            <a:pPr algn="r"/>
            <a:r>
              <a:rPr lang="ko-KR" altLang="en-US" sz="2400" dirty="0" smtClean="0">
                <a:latin typeface="210 동화책 L" panose="02020603020101020101" pitchFamily="18" charset="-127"/>
                <a:ea typeface="210 동화책 L" panose="02020603020101020101" pitchFamily="18" charset="-127"/>
              </a:rPr>
              <a:t>김욱재</a:t>
            </a:r>
            <a:endParaRPr lang="en-US" altLang="ko-KR" sz="2400" dirty="0" smtClean="0"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  <a:p>
            <a:pPr algn="r"/>
            <a:r>
              <a:rPr lang="ko-KR" altLang="en-US" sz="2400" dirty="0" smtClean="0">
                <a:latin typeface="210 동화책 L" panose="02020603020101020101" pitchFamily="18" charset="-127"/>
                <a:ea typeface="210 동화책 L" panose="02020603020101020101" pitchFamily="18" charset="-127"/>
              </a:rPr>
              <a:t>김현정</a:t>
            </a:r>
            <a:endParaRPr lang="en-US" altLang="ko-KR" sz="2400" dirty="0" smtClean="0"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  <a:p>
            <a:pPr algn="r"/>
            <a:r>
              <a:rPr lang="ko-KR" altLang="en-US" sz="2400" dirty="0" smtClean="0">
                <a:latin typeface="210 동화책 L" panose="02020603020101020101" pitchFamily="18" charset="-127"/>
                <a:ea typeface="210 동화책 L" panose="02020603020101020101" pitchFamily="18" charset="-127"/>
              </a:rPr>
              <a:t>박훈재</a:t>
            </a:r>
            <a:endParaRPr lang="en-US" altLang="ko-KR" sz="2400" dirty="0" smtClean="0"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  <a:p>
            <a:pPr algn="r"/>
            <a:r>
              <a:rPr lang="ko-KR" altLang="en-US" sz="2400" dirty="0" smtClean="0">
                <a:latin typeface="210 동화책 L" panose="02020603020101020101" pitchFamily="18" charset="-127"/>
                <a:ea typeface="210 동화책 L" panose="02020603020101020101" pitchFamily="18" charset="-127"/>
              </a:rPr>
              <a:t>이병</a:t>
            </a:r>
            <a:r>
              <a:rPr lang="ko-KR" altLang="en-US" sz="2400" dirty="0">
                <a:latin typeface="210 동화책 L" panose="02020603020101020101" pitchFamily="18" charset="-127"/>
                <a:ea typeface="210 동화책 L" panose="02020603020101020101" pitchFamily="18" charset="-127"/>
              </a:rPr>
              <a:t>걸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1010" y="1665598"/>
            <a:ext cx="352839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34111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sus\Desktop\마이페이지비회원클릭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413" cy="68595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952348" y="1571976"/>
            <a:ext cx="3904769" cy="2429454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rot="10800000" flipV="1">
            <a:off x="3142820" y="4072885"/>
            <a:ext cx="2095242" cy="85745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0910" y="4930341"/>
            <a:ext cx="2666672" cy="46177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주문내역을 확인하기 위해서 필히 로그인 을 할 수 있도록 </a:t>
            </a:r>
            <a:r>
              <a:rPr lang="en-US" altLang="ko-KR" sz="1200" b="1" dirty="0" smtClean="0"/>
              <a:t>Alert </a:t>
            </a:r>
            <a:r>
              <a:rPr lang="ko-KR" altLang="en-US" sz="1200" b="1" dirty="0" smtClean="0"/>
              <a:t>생성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sus\Desktop\스토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413" cy="68595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8380925" y="571612"/>
            <a:ext cx="1428574" cy="643091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/>
          <p:nvPr/>
        </p:nvCxnSpPr>
        <p:spPr>
          <a:xfrm rot="16200000" flipH="1">
            <a:off x="8285480" y="1691101"/>
            <a:ext cx="1143273" cy="19047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142820" y="1286158"/>
            <a:ext cx="8857116" cy="485890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asus\Desktop\지도태그클릭후화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10" y="1786341"/>
            <a:ext cx="2095242" cy="440633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2857105" y="3572703"/>
            <a:ext cx="571430" cy="2858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546527" y="2786703"/>
            <a:ext cx="380953" cy="285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0794" y="1301614"/>
            <a:ext cx="2380957" cy="338632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매장 위치 연결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412" cy="6859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타원 2"/>
          <p:cNvSpPr/>
          <p:nvPr/>
        </p:nvSpPr>
        <p:spPr>
          <a:xfrm>
            <a:off x="9245022" y="671516"/>
            <a:ext cx="2538816" cy="11741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endCxn id="5" idx="0"/>
          </p:cNvCxnSpPr>
          <p:nvPr/>
        </p:nvCxnSpPr>
        <p:spPr>
          <a:xfrm rot="5400000">
            <a:off x="10170031" y="2032010"/>
            <a:ext cx="432048" cy="5926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784991" y="2277666"/>
            <a:ext cx="3142863" cy="33863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NOTICE </a:t>
            </a:r>
            <a:r>
              <a:rPr lang="ko-KR" altLang="en-US" sz="1600" b="1" dirty="0" smtClean="0"/>
              <a:t>첫 화면</a:t>
            </a:r>
            <a:endParaRPr lang="ko-KR" altLang="en-US" sz="1600" b="1" dirty="0"/>
          </a:p>
        </p:txBody>
      </p:sp>
      <p:sp>
        <p:nvSpPr>
          <p:cNvPr id="8" name="타원 7"/>
          <p:cNvSpPr/>
          <p:nvPr/>
        </p:nvSpPr>
        <p:spPr>
          <a:xfrm>
            <a:off x="8857117" y="3717826"/>
            <a:ext cx="3333297" cy="292963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>
            <a:off x="8141612" y="5954502"/>
            <a:ext cx="761906" cy="571636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76930" y="6094090"/>
            <a:ext cx="4190484" cy="36941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내용 클릭 시 </a:t>
            </a:r>
            <a:r>
              <a:rPr lang="ko-KR" altLang="en-US" b="1" dirty="0" err="1" smtClean="0"/>
              <a:t>컨텐츠</a:t>
            </a:r>
            <a:r>
              <a:rPr lang="ko-KR" altLang="en-US" b="1" dirty="0" smtClean="0"/>
              <a:t> 내용</a:t>
            </a:r>
            <a:endParaRPr lang="ko-KR" altLang="en-US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7374" y="4292783"/>
            <a:ext cx="2456464" cy="1944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412" cy="6859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sus\Desktop\회원가입창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413" cy="68595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11238073" y="142885"/>
            <a:ext cx="761906" cy="428727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rot="10800000" flipV="1">
            <a:off x="8571402" y="571612"/>
            <a:ext cx="2952386" cy="142909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5047585" y="1357612"/>
            <a:ext cx="3428578" cy="2643818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asus\Desktop\중복확인버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442" y="1429068"/>
            <a:ext cx="4154476" cy="166091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7142827" y="2000703"/>
            <a:ext cx="571430" cy="1588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10800000">
            <a:off x="4285680" y="2000703"/>
            <a:ext cx="2952386" cy="1588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C:\Users\asus\Desktop\비밀번호입력란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387" y="4144339"/>
            <a:ext cx="3559158" cy="157200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</p:pic>
      <p:cxnSp>
        <p:nvCxnSpPr>
          <p:cNvPr id="14" name="직선 연결선 13"/>
          <p:cNvCxnSpPr/>
          <p:nvPr/>
        </p:nvCxnSpPr>
        <p:spPr>
          <a:xfrm>
            <a:off x="5714254" y="2143612"/>
            <a:ext cx="1714289" cy="1588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>
            <a:off x="4082950" y="2322560"/>
            <a:ext cx="1929273" cy="1714289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C:\Users\asus\Desktop\인증번호입력란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09497" y="4573067"/>
            <a:ext cx="4084635" cy="167678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5904731" y="3644158"/>
            <a:ext cx="1619051" cy="1588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333304" y="3715612"/>
            <a:ext cx="1142859" cy="714545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57111" y="1643432"/>
            <a:ext cx="646331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①</a:t>
            </a:r>
            <a:endParaRPr lang="ko-KR" alt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571394" y="2917469"/>
            <a:ext cx="571430" cy="64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②</a:t>
            </a:r>
            <a:endParaRPr lang="ko-KR" altLang="en-US" sz="3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333304" y="3644159"/>
            <a:ext cx="761906" cy="64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sus\Desktop\인증번호메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1040" y="74667"/>
            <a:ext cx="5523777" cy="149501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</p:pic>
      <p:pic>
        <p:nvPicPr>
          <p:cNvPr id="8195" name="Picture 3" descr="C:\Users\asus\Desktop\가입완료확인창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590" y="4787430"/>
            <a:ext cx="4948122" cy="136397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</p:pic>
      <p:pic>
        <p:nvPicPr>
          <p:cNvPr id="8196" name="Picture 4" descr="C:\Users\asus\Desktop\인증번호입력란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3782" y="2324642"/>
            <a:ext cx="4084635" cy="167678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9238069" y="1786340"/>
            <a:ext cx="571430" cy="285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9238069" y="4287249"/>
            <a:ext cx="571430" cy="285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388" y="643068"/>
            <a:ext cx="4571437" cy="604920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 smtClean="0"/>
              <a:t>가입한 메일을 확인 시 </a:t>
            </a:r>
            <a:endParaRPr lang="en-US" altLang="ko-KR" b="1" dirty="0" smtClean="0"/>
          </a:p>
          <a:p>
            <a:pPr algn="just">
              <a:lnSpc>
                <a:spcPct val="150000"/>
              </a:lnSpc>
            </a:pP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ko-KR" altLang="en-US" b="1" dirty="0" smtClean="0"/>
              <a:t>요청한 인증번호를 확인할 수 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endParaRPr lang="en-US" altLang="ko-KR" b="1" dirty="0" smtClean="0"/>
          </a:p>
          <a:p>
            <a:pPr algn="just">
              <a:lnSpc>
                <a:spcPct val="150000"/>
              </a:lnSpc>
            </a:pPr>
            <a:r>
              <a:rPr lang="ko-KR" altLang="en-US" b="1" dirty="0" smtClean="0"/>
              <a:t>있으며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인증번호를 입력 후</a:t>
            </a:r>
            <a:endParaRPr lang="en-US" altLang="ko-KR" b="1" dirty="0" smtClean="0"/>
          </a:p>
          <a:p>
            <a:pPr algn="just">
              <a:lnSpc>
                <a:spcPct val="150000"/>
              </a:lnSpc>
            </a:pP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ko-KR" altLang="en-US" b="1" dirty="0" smtClean="0"/>
              <a:t>가입하기 버튼을 누르게 되면</a:t>
            </a:r>
            <a:endParaRPr lang="en-US" altLang="ko-KR" b="1" dirty="0" smtClean="0"/>
          </a:p>
          <a:p>
            <a:pPr algn="just">
              <a:lnSpc>
                <a:spcPct val="150000"/>
              </a:lnSpc>
            </a:pP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ko-KR" altLang="en-US" b="1" dirty="0" smtClean="0"/>
              <a:t>회원가입이 완료되었다는 </a:t>
            </a:r>
            <a:endParaRPr lang="en-US" altLang="ko-KR" b="1" dirty="0" smtClean="0"/>
          </a:p>
          <a:p>
            <a:pPr algn="just">
              <a:lnSpc>
                <a:spcPct val="150000"/>
              </a:lnSpc>
            </a:pP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en-US" altLang="ko-KR" b="1" dirty="0" smtClean="0"/>
              <a:t>Alert </a:t>
            </a:r>
            <a:r>
              <a:rPr lang="ko-KR" altLang="en-US" b="1" dirty="0" smtClean="0"/>
              <a:t>창이 나타나며 가입이</a:t>
            </a:r>
            <a:endParaRPr lang="en-US" altLang="ko-KR" b="1" dirty="0" smtClean="0"/>
          </a:p>
          <a:p>
            <a:pPr algn="just">
              <a:lnSpc>
                <a:spcPct val="150000"/>
              </a:lnSpc>
            </a:pPr>
            <a:endParaRPr lang="en-US" altLang="ko-KR" b="1" dirty="0"/>
          </a:p>
          <a:p>
            <a:pPr algn="just">
              <a:lnSpc>
                <a:spcPct val="150000"/>
              </a:lnSpc>
            </a:pPr>
            <a:r>
              <a:rPr lang="ko-KR" altLang="en-US" b="1" dirty="0" smtClean="0"/>
              <a:t>완료된다</a:t>
            </a:r>
            <a:r>
              <a:rPr lang="en-US" altLang="ko-KR" b="1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등호 8"/>
          <p:cNvSpPr/>
          <p:nvPr/>
        </p:nvSpPr>
        <p:spPr>
          <a:xfrm>
            <a:off x="5523778" y="3001067"/>
            <a:ext cx="1047621" cy="857455"/>
          </a:xfrm>
          <a:prstGeom prst="mathEqual">
            <a:avLst>
              <a:gd name="adj1" fmla="val 23520"/>
              <a:gd name="adj2" fmla="val 1741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sus\Desktop\로그인후메인화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413" cy="68595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9428547" y="500158"/>
            <a:ext cx="2476195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10800000" flipV="1">
            <a:off x="1714247" y="571612"/>
            <a:ext cx="8190491" cy="207218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5673" y="2715248"/>
            <a:ext cx="2380957" cy="36941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후 화면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sus\Desktop\로그인후주문결제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8702" y="55999"/>
            <a:ext cx="9289032" cy="344580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</p:pic>
      <p:pic>
        <p:nvPicPr>
          <p:cNvPr id="10243" name="Picture 3" descr="C:\Users\asus\Desktop\주문완료창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0709" y="4221882"/>
            <a:ext cx="9217025" cy="25922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</p:pic>
      <p:sp>
        <p:nvSpPr>
          <p:cNvPr id="4" name="아래쪽 화살표 3"/>
          <p:cNvSpPr/>
          <p:nvPr/>
        </p:nvSpPr>
        <p:spPr>
          <a:xfrm>
            <a:off x="5714253" y="3719486"/>
            <a:ext cx="666668" cy="214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158" y="45418"/>
            <a:ext cx="2666672" cy="397123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접속 후 원하는 메뉴를 선택 하여 결제를 하면 다음과 같이 결제 여부의 대한 화면이 나타나고  결제가 승인이 된 후에 주문이 완료되었다는 확인란이 생성이 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0" y="1701602"/>
            <a:ext cx="2736304" cy="3960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 smtClean="0"/>
              <a:t>만약 </a:t>
            </a:r>
            <a:r>
              <a:rPr lang="ko-KR" altLang="en-US" dirty="0" err="1" smtClean="0"/>
              <a:t>판매자로</a:t>
            </a:r>
            <a:r>
              <a:rPr lang="ko-KR" altLang="en-US" dirty="0" smtClean="0"/>
              <a:t> 로그인하게 되면 주문확인 페이지가 바로 로딩됨</a:t>
            </a:r>
            <a:r>
              <a:rPr lang="en-US" altLang="ko-KR" dirty="0" smtClean="0"/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dirty="0" smtClean="0"/>
              <a:t>주문확인 페이지는 매 </a:t>
            </a:r>
            <a:r>
              <a:rPr lang="en-US" altLang="ko-KR" dirty="0" smtClean="0"/>
              <a:t>5</a:t>
            </a:r>
            <a:r>
              <a:rPr lang="ko-KR" altLang="en-US" dirty="0" smtClean="0"/>
              <a:t>초간 페이지가 </a:t>
            </a:r>
            <a:r>
              <a:rPr lang="ko-KR" altLang="en-US" dirty="0" err="1" smtClean="0"/>
              <a:t>새로고침되어</a:t>
            </a:r>
            <a:r>
              <a:rPr lang="ko-KR" altLang="en-US" dirty="0" smtClean="0"/>
              <a:t> 실시간으로 주문이 접수됨</a:t>
            </a:r>
            <a:r>
              <a:rPr lang="en-US" altLang="ko-KR" dirty="0" smtClean="0"/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782838" y="405458"/>
            <a:ext cx="5256584" cy="1944216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103318" y="405458"/>
            <a:ext cx="18722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412" cy="6859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0" y="1125538"/>
            <a:ext cx="2638822" cy="331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 smtClean="0"/>
              <a:t>매출조회 페이지에서는 완료된 주문에 대한 매출을 </a:t>
            </a:r>
            <a:r>
              <a:rPr lang="ko-KR" altLang="en-US" dirty="0" err="1" smtClean="0"/>
              <a:t>일자별로</a:t>
            </a:r>
            <a:r>
              <a:rPr lang="ko-KR" altLang="en-US" dirty="0" smtClean="0"/>
              <a:t> 확인할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3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74248" y="951506"/>
            <a:ext cx="2084654" cy="1015898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목차</a:t>
            </a:r>
            <a:endParaRPr lang="ko-KR" altLang="en-US" sz="6000" dirty="0">
              <a:solidFill>
                <a:schemeClr val="bg1"/>
              </a:solidFill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1363" y="834510"/>
            <a:ext cx="47762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기획의도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210 동화책 L" pitchFamily="18" charset="-127"/>
              <a:ea typeface="210 동화책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스토리보드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210 동화책 L" pitchFamily="18" charset="-127"/>
              <a:ea typeface="210 동화책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주요 기능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210 동화책 L" pitchFamily="18" charset="-127"/>
              <a:ea typeface="210 동화책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DB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테이블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프로젝트 일정 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210 동화책 L" pitchFamily="18" charset="-127"/>
              <a:ea typeface="210 동화책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팀 역할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210 동화책 L" pitchFamily="18" charset="-127"/>
              <a:ea typeface="210 동화책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보완하고 싶은 부분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210 동화책 L" pitchFamily="18" charset="-127"/>
              <a:ea typeface="210 동화책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210 동화책 L" pitchFamily="18" charset="-127"/>
                <a:ea typeface="210 동화책 L" pitchFamily="18" charset="-127"/>
              </a:rPr>
              <a:t>시연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210 동화책 L" pitchFamily="18" charset="-127"/>
              <a:ea typeface="210 동화책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50518" y="2717587"/>
            <a:ext cx="6248315" cy="1200607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3. </a:t>
            </a:r>
            <a:r>
              <a:rPr lang="ko-KR" altLang="en-US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주요 기능</a:t>
            </a:r>
            <a:endParaRPr lang="ko-KR" altLang="en-US" sz="7200" dirty="0">
              <a:solidFill>
                <a:schemeClr val="bg1"/>
              </a:solidFill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구매자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중복 확인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6527254" y="2421682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DB </a:t>
            </a:r>
            <a:r>
              <a:rPr lang="ko-KR" altLang="en-US" dirty="0" smtClean="0"/>
              <a:t>내에 있는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비교하여 중복되는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있는지 확인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정규식을 이용하여 메일 형식이 아니면 다시 입력 받도록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6243" y="2349674"/>
            <a:ext cx="3182899" cy="38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구매자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메일 인증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b="26087"/>
          <a:stretch>
            <a:fillRect/>
          </a:stretch>
        </p:blipFill>
        <p:spPr bwMode="auto">
          <a:xfrm>
            <a:off x="2278782" y="2421682"/>
            <a:ext cx="355441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4766" y="3724216"/>
            <a:ext cx="3816424" cy="2513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27254" y="2421682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임의의 </a:t>
            </a:r>
            <a:r>
              <a:rPr lang="en-US" altLang="ko-KR" dirty="0" smtClean="0"/>
              <a:t>6</a:t>
            </a:r>
            <a:r>
              <a:rPr lang="ko-KR" altLang="en-US" dirty="0" smtClean="0"/>
              <a:t>자리 숫자를 생성하여 메일로 발송함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인증번호를 이용해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인증을 해야 가입할 수 있도록 제한함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구매자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메뉴 선택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6527254" y="2421682"/>
            <a:ext cx="45365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원하는 음료를 선택하면 주문 정보 리스트에 주문 정보가 쌓이고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선택한 사이즈와 개수에 따라 금액이 자동 계산됨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 X </a:t>
            </a:r>
            <a:r>
              <a:rPr lang="ko-KR" altLang="en-US" dirty="0" smtClean="0"/>
              <a:t>버튼을 누르면 해당 음료는 삭제되고 그에 해당하는 금액도 감소됨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취소 버튼을 누르면 모든 주문 정보 리스트가 삭제되고 금액도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원이 됨</a:t>
            </a:r>
            <a:r>
              <a:rPr lang="en-US" altLang="ko-KR" dirty="0" smtClean="0"/>
              <a:t>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6734" y="2485100"/>
            <a:ext cx="4176464" cy="2168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구매자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주문 확인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6527254" y="2421682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주문하기를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결제 확인 페이지로 이동하게 됨</a:t>
            </a:r>
            <a:r>
              <a:rPr lang="en-US" altLang="ko-KR" dirty="0" smtClean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각 주문 지점마다 현재 진행중인 주문 수를 확인하여 대기 시간을 계산해서 보여줌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 smtClean="0"/>
              <a:t>결제하기를 누르면 실제 결제 창이 실행되고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취소를 누르면 메뉴 페이지로 돌아감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 flipV="1">
            <a:off x="3502918" y="3665020"/>
            <a:ext cx="1872208" cy="528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30910" y="3597873"/>
            <a:ext cx="1872208" cy="167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4726" y="2277666"/>
            <a:ext cx="4392488" cy="352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구매자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결제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6527254" y="2421682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결제 확인 페이지에서 결제하기를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결제 창이 실행됨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카드결제 또는 핸드폰결제를 통하여 실제 주문 금액이 결제됨</a:t>
            </a:r>
            <a:r>
              <a:rPr lang="en-US" altLang="ko-KR" dirty="0" smtClean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6694" y="2349674"/>
            <a:ext cx="4793134" cy="365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구매자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주문 내역 조회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6527254" y="2578472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마이페이지에서</a:t>
            </a:r>
            <a:r>
              <a:rPr lang="ko-KR" altLang="en-US" dirty="0" smtClean="0"/>
              <a:t> 주문조회를 </a:t>
            </a:r>
            <a:r>
              <a:rPr lang="ko-KR" altLang="en-US" dirty="0" err="1" smtClean="0"/>
              <a:t>하게되면</a:t>
            </a:r>
            <a:r>
              <a:rPr lang="ko-KR" altLang="en-US" dirty="0" smtClean="0"/>
              <a:t> 해당하는 아이디의 최근 주문 내역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건을 출력해줌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2678" y="2421682"/>
            <a:ext cx="4871070" cy="231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구매자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err="1" smtClean="0">
                    <a:latin typeface="210 동화책 L" pitchFamily="18" charset="-127"/>
                    <a:ea typeface="210 동화책 L" pitchFamily="18" charset="-127"/>
                  </a:rPr>
                  <a:t>쥬씨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매장 조회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6743278" y="2421682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DB</a:t>
            </a:r>
            <a:r>
              <a:rPr lang="ko-KR" altLang="en-US" dirty="0" smtClean="0"/>
              <a:t>에 저장되어 있는 매장 정보를 리스트로 보여줌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 smtClean="0"/>
              <a:t>각 구</a:t>
            </a:r>
            <a:r>
              <a:rPr lang="en-US" altLang="ko-KR" dirty="0" smtClean="0"/>
              <a:t>/</a:t>
            </a:r>
            <a:r>
              <a:rPr lang="ko-KR" altLang="en-US" dirty="0" smtClean="0"/>
              <a:t>군에 속하는 매장을 선택하여 검색할 수 있음</a:t>
            </a:r>
            <a:r>
              <a:rPr lang="en-US" altLang="ko-KR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0710" y="2349674"/>
            <a:ext cx="4752528" cy="2957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판매자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주문 리스트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6743278" y="2421682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완료되지 않은 주문 리스트를 </a:t>
            </a:r>
            <a:r>
              <a:rPr lang="ko-KR" altLang="en-US" dirty="0" err="1" smtClean="0"/>
              <a:t>판매자에게</a:t>
            </a:r>
            <a:r>
              <a:rPr lang="ko-KR" altLang="en-US" dirty="0" smtClean="0"/>
              <a:t> 보여줌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 smtClean="0"/>
              <a:t>음료 제조가 완료되면 완료 버튼을 클릭하여 처리하고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리스트에서 삭제됨</a:t>
            </a:r>
            <a:r>
              <a:rPr lang="en-US" altLang="ko-KR" dirty="0" smtClean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364" y="2421682"/>
            <a:ext cx="567789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판매자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매출 조회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6527254" y="2421682"/>
            <a:ext cx="45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완료된 주문들을 일자 별로 조회하여 총 매출액을 확인 할 수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6654" y="2421682"/>
            <a:ext cx="5131462" cy="223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50518" y="2717587"/>
            <a:ext cx="6248315" cy="1200607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1. </a:t>
            </a:r>
            <a:r>
              <a:rPr lang="ko-KR" altLang="en-US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기획의도</a:t>
            </a:r>
            <a:endParaRPr lang="ko-KR" altLang="en-US" sz="7200" dirty="0">
              <a:solidFill>
                <a:schemeClr val="bg1"/>
              </a:solidFill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2149333"/>
            <a:chOff x="682083" y="769435"/>
            <a:chExt cx="9942374" cy="2149333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2518658"/>
              <a:ext cx="910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그룹 11"/>
            <p:cNvGrpSpPr/>
            <p:nvPr/>
          </p:nvGrpSpPr>
          <p:grpSpPr>
            <a:xfrm>
              <a:off x="682083" y="769435"/>
              <a:ext cx="6774021" cy="1383379"/>
              <a:chOff x="682083" y="769435"/>
              <a:chExt cx="6774021" cy="13833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083" y="769435"/>
                <a:ext cx="2067036" cy="7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latin typeface="210 동화책 L" pitchFamily="18" charset="-127"/>
                    <a:ea typeface="210 동화책 L" pitchFamily="18" charset="-127"/>
                  </a:rPr>
                  <a:t>2. </a:t>
                </a:r>
                <a:r>
                  <a:rPr lang="ko-KR" altLang="en-US" sz="4000" dirty="0" err="1" smtClean="0">
                    <a:latin typeface="210 동화책 L" pitchFamily="18" charset="-127"/>
                    <a:ea typeface="210 동화책 L" pitchFamily="18" charset="-127"/>
                  </a:rPr>
                  <a:t>쥬씨콜</a:t>
                </a:r>
                <a:endParaRPr lang="ko-KR" altLang="en-US" sz="40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70669" y="1629594"/>
                <a:ext cx="6185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210 동화책 L" pitchFamily="18" charset="-127"/>
                    <a:ea typeface="210 동화책 L" pitchFamily="18" charset="-127"/>
                  </a:rPr>
                  <a:t>2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기능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(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판매자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)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 </a:t>
                </a:r>
                <a:r>
                  <a:rPr lang="en-US" altLang="ko-KR" sz="2800" dirty="0" smtClean="0">
                    <a:latin typeface="210 동화책 L" pitchFamily="18" charset="-127"/>
                    <a:ea typeface="210 동화책 L" pitchFamily="18" charset="-127"/>
                  </a:rPr>
                  <a:t>– </a:t>
                </a:r>
                <a:r>
                  <a:rPr lang="ko-KR" altLang="en-US" sz="2800" dirty="0" smtClean="0">
                    <a:latin typeface="210 동화책 L" pitchFamily="18" charset="-127"/>
                    <a:ea typeface="210 동화책 L" pitchFamily="18" charset="-127"/>
                  </a:rPr>
                  <a:t>공지 게시</a:t>
                </a:r>
                <a:endParaRPr lang="ko-KR" altLang="en-US" sz="2800" dirty="0">
                  <a:latin typeface="210 동화책 L" pitchFamily="18" charset="-127"/>
                  <a:ea typeface="210 동화책 L" pitchFamily="18" charset="-127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6527254" y="2421682"/>
            <a:ext cx="4536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판매자만 게시 버튼이 활성화되어 공지사항을 게시할 수 있음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공지로 선택하고 글을 게시할 경우 게시판 </a:t>
            </a:r>
            <a:r>
              <a:rPr lang="ko-KR" altLang="en-US" dirty="0" err="1" smtClean="0"/>
              <a:t>최상단에서</a:t>
            </a:r>
            <a:r>
              <a:rPr lang="ko-KR" altLang="en-US" dirty="0" smtClean="0"/>
              <a:t> 보여줌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6694" y="2421682"/>
            <a:ext cx="4608512" cy="20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50518" y="2717587"/>
            <a:ext cx="6248315" cy="1200607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4</a:t>
            </a:r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. DB </a:t>
            </a:r>
            <a:r>
              <a:rPr lang="ko-KR" altLang="en-US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테이블</a:t>
            </a:r>
            <a:endParaRPr lang="ko-KR" altLang="en-US" sz="7200" dirty="0">
              <a:solidFill>
                <a:schemeClr val="bg1"/>
              </a:solidFill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833352" y="769435"/>
            <a:ext cx="3461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동화책 L" pitchFamily="18" charset="-127"/>
                <a:ea typeface="210 동화책 L" pitchFamily="18" charset="-127"/>
              </a:rPr>
              <a:t>4</a:t>
            </a:r>
            <a:r>
              <a:rPr lang="en-US" altLang="ko-KR" sz="4000" dirty="0" smtClean="0">
                <a:latin typeface="210 동화책 L" pitchFamily="18" charset="-127"/>
                <a:ea typeface="210 동화책 L" pitchFamily="18" charset="-127"/>
              </a:rPr>
              <a:t>. DB </a:t>
            </a:r>
            <a:r>
              <a:rPr lang="ko-KR" altLang="en-US" sz="4000" dirty="0" smtClean="0">
                <a:latin typeface="210 동화책 L" pitchFamily="18" charset="-127"/>
                <a:ea typeface="210 동화책 L" pitchFamily="18" charset="-127"/>
              </a:rPr>
              <a:t>테이블</a:t>
            </a:r>
            <a:endParaRPr lang="ko-KR" altLang="en-US" sz="4000" dirty="0">
              <a:latin typeface="210 동화책 L" pitchFamily="18" charset="-127"/>
              <a:ea typeface="210 동화책 L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6654" y="1701602"/>
            <a:ext cx="26860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75795" y="1716758"/>
            <a:ext cx="3303587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05353" y="1629594"/>
            <a:ext cx="3246437" cy="210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54646" y="4077866"/>
            <a:ext cx="33147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83038" y="4035872"/>
            <a:ext cx="2903537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11430" y="4005858"/>
            <a:ext cx="2936875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50518" y="2717587"/>
            <a:ext cx="6248315" cy="1200607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5. </a:t>
            </a:r>
            <a:r>
              <a:rPr lang="ko-KR" altLang="en-US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프로젝트 일정</a:t>
            </a:r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 </a:t>
            </a:r>
            <a:endParaRPr lang="ko-KR" altLang="en-US" sz="7200" dirty="0">
              <a:solidFill>
                <a:schemeClr val="bg1"/>
              </a:solidFill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833352" y="769435"/>
            <a:ext cx="4685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210 동화책 L" pitchFamily="18" charset="-127"/>
                <a:ea typeface="210 동화책 L" pitchFamily="18" charset="-127"/>
              </a:rPr>
              <a:t>5. </a:t>
            </a:r>
            <a:r>
              <a:rPr lang="ko-KR" altLang="en-US" sz="4000" dirty="0" smtClean="0">
                <a:latin typeface="210 동화책 L" pitchFamily="18" charset="-127"/>
                <a:ea typeface="210 동화책 L" pitchFamily="18" charset="-127"/>
              </a:rPr>
              <a:t>프로젝트 일정</a:t>
            </a:r>
            <a:endParaRPr lang="ko-KR" altLang="en-US" sz="4000" dirty="0">
              <a:latin typeface="210 동화책 L" pitchFamily="18" charset="-127"/>
              <a:ea typeface="210 동화책 L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4806" y="1557586"/>
            <a:ext cx="750521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50518" y="2717587"/>
            <a:ext cx="6248315" cy="1200607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6</a:t>
            </a:r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. </a:t>
            </a:r>
            <a:r>
              <a:rPr lang="ko-KR" altLang="en-US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팀 역할</a:t>
            </a:r>
            <a:endParaRPr lang="ko-KR" altLang="en-US" sz="7200" dirty="0">
              <a:solidFill>
                <a:schemeClr val="bg1"/>
              </a:solidFill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833352" y="769435"/>
            <a:ext cx="3461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latin typeface="210 동화책 L" pitchFamily="18" charset="-127"/>
                <a:ea typeface="210 동화책 L" pitchFamily="18" charset="-127"/>
              </a:rPr>
              <a:t>6. </a:t>
            </a:r>
            <a:r>
              <a:rPr lang="ko-KR" altLang="en-US" sz="4000" dirty="0" smtClean="0">
                <a:latin typeface="210 동화책 L" pitchFamily="18" charset="-127"/>
                <a:ea typeface="210 동화책 L" pitchFamily="18" charset="-127"/>
              </a:rPr>
              <a:t>팀 역할</a:t>
            </a:r>
            <a:endParaRPr lang="ko-KR" altLang="en-US" sz="4000" dirty="0">
              <a:latin typeface="210 동화책 L" pitchFamily="18" charset="-127"/>
              <a:ea typeface="210 동화책 L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774725" y="1701602"/>
          <a:ext cx="8784977" cy="4406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7"/>
                <a:gridCol w="6120680"/>
              </a:tblGrid>
              <a:tr h="565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43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역할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4323"/>
                    </a:solidFill>
                  </a:tcPr>
                </a:tc>
              </a:tr>
              <a:tr h="565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김도연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 페이지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및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주</a:t>
                      </a:r>
                      <a:r>
                        <a:rPr lang="ko-KR" altLang="en-US" baseline="0" dirty="0" smtClean="0"/>
                        <a:t>문 확인 페이지</a:t>
                      </a:r>
                      <a:r>
                        <a:rPr lang="en-US" altLang="ko-KR" baseline="0" dirty="0" smtClean="0"/>
                        <a:t>, </a:t>
                      </a:r>
                    </a:p>
                    <a:p>
                      <a:pPr algn="ctr" latinLnBrk="1"/>
                      <a:r>
                        <a:rPr lang="ko-KR" altLang="en-US" baseline="0" dirty="0" smtClean="0"/>
                        <a:t>각 페이지 취합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5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신정은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관리자</a:t>
                      </a:r>
                      <a:r>
                        <a:rPr lang="ko-KR" altLang="en-US" baseline="0" dirty="0" smtClean="0"/>
                        <a:t>용 주문리스트 페이지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매출 페이지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en-US" altLang="ko-KR" baseline="0" dirty="0" smtClean="0"/>
                        <a:t>MVC </a:t>
                      </a:r>
                      <a:r>
                        <a:rPr lang="ko-KR" altLang="en-US" baseline="0" dirty="0" smtClean="0"/>
                        <a:t>및 </a:t>
                      </a:r>
                      <a:r>
                        <a:rPr lang="en-US" altLang="ko-KR" baseline="0" dirty="0" smtClean="0"/>
                        <a:t>CSS </a:t>
                      </a:r>
                      <a:r>
                        <a:rPr lang="ko-KR" altLang="en-US" baseline="0" dirty="0" smtClean="0"/>
                        <a:t>적용 </a:t>
                      </a:r>
                      <a:endParaRPr lang="en-US" altLang="ko-KR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5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김욱재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공지사항 페이지 및 </a:t>
                      </a:r>
                      <a:r>
                        <a:rPr lang="en-US" altLang="ko-KR" dirty="0" smtClean="0"/>
                        <a:t>MVC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적용</a:t>
                      </a:r>
                      <a:r>
                        <a:rPr lang="en-US" altLang="ko-KR" baseline="0" dirty="0" smtClean="0"/>
                        <a:t>,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전체 페이지 </a:t>
                      </a:r>
                      <a:r>
                        <a:rPr lang="ko-KR" altLang="en-US" dirty="0" err="1" smtClean="0"/>
                        <a:t>테스팅</a:t>
                      </a:r>
                      <a:endParaRPr lang="en-US" altLang="ko-K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5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김현정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매장 찾기 페이지 및 </a:t>
                      </a:r>
                      <a:r>
                        <a:rPr lang="en-US" altLang="ko-KR" dirty="0" smtClean="0"/>
                        <a:t>FAQ </a:t>
                      </a:r>
                      <a:r>
                        <a:rPr lang="ko-KR" altLang="en-US" dirty="0" smtClean="0"/>
                        <a:t>페이지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CSS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적용</a:t>
                      </a:r>
                      <a:endParaRPr lang="en-US" altLang="ko-K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5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박훈재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</a:t>
                      </a:r>
                      <a:r>
                        <a:rPr lang="ko-KR" altLang="en-US" baseline="0" dirty="0" smtClean="0"/>
                        <a:t>문 결제 페이지 및 마이 페이지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dirty="0" smtClean="0"/>
                        <a:t>MVC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적용</a:t>
                      </a:r>
                      <a:endParaRPr lang="en-US" altLang="ko-K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5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이병걸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로그인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회원정보수정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및 회원탈퇴 페이지</a:t>
                      </a:r>
                      <a:r>
                        <a:rPr lang="en-US" altLang="ko-KR" baseline="0" dirty="0" smtClean="0"/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MVC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적용</a:t>
                      </a:r>
                      <a:endParaRPr lang="en-US" altLang="ko-K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50790" y="2877537"/>
            <a:ext cx="7560840" cy="1200329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7. </a:t>
            </a:r>
            <a:r>
              <a:rPr lang="ko-KR" altLang="en-US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보완하고 싶은 부분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13"/>
          <p:cNvGrpSpPr/>
          <p:nvPr/>
        </p:nvGrpSpPr>
        <p:grpSpPr>
          <a:xfrm>
            <a:off x="833352" y="769435"/>
            <a:ext cx="9942374" cy="4507018"/>
            <a:chOff x="682083" y="769435"/>
            <a:chExt cx="9942374" cy="4507018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1798578"/>
              <a:ext cx="910045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Char char="-"/>
              </a:pP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 회원의 주소를 외부 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API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를 통해 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GPS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좌표로 변환하여 각 매장 별 위치를 계산하여 가장 가까운 위치의 매장을 매칭해주는 기능</a:t>
              </a:r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=&gt;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배달 서비스까지 제공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>
                <a:buFontTx/>
                <a:buChar char="-"/>
              </a:pPr>
              <a:endParaRPr lang="en-US" altLang="ko-KR" sz="20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Tx/>
                <a:buChar char="-"/>
              </a:pP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 좀 더 나은 </a:t>
              </a:r>
              <a:r>
                <a:rPr lang="ko-KR" altLang="en-US" sz="2000" dirty="0" err="1" smtClean="0">
                  <a:latin typeface="나눔고딕" pitchFamily="50" charset="-127"/>
                  <a:ea typeface="나눔고딕" pitchFamily="50" charset="-127"/>
                </a:rPr>
                <a:t>접근성을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 위한 </a:t>
              </a:r>
              <a:r>
                <a:rPr lang="ko-KR" altLang="en-US" sz="2000" dirty="0" err="1" smtClean="0">
                  <a:latin typeface="나눔고딕" pitchFamily="50" charset="-127"/>
                  <a:ea typeface="나눔고딕" pitchFamily="50" charset="-127"/>
                </a:rPr>
                <a:t>모바일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 용 웹 페이지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Tx/>
                <a:buChar char="-"/>
              </a:pPr>
              <a:endParaRPr lang="en-US" altLang="ko-KR" sz="20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Tx/>
                <a:buChar char="-"/>
              </a:pP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재고 파악을 위한 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DB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테이블을 두어 판매자가 간편하게 재고를 관리할 수 있는 기능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>
                <a:buFontTx/>
                <a:buChar char="-"/>
              </a:pPr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Tx/>
                <a:buChar char="-"/>
              </a:pPr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매출을 좀 더 다양한 카테고리로 확인 할 수 있는 기능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>
                <a:buFontTx/>
                <a:buChar char="-"/>
              </a:pPr>
              <a:endParaRPr lang="en-US" altLang="ko-KR" sz="20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Tx/>
                <a:buChar char="-"/>
              </a:pP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많이 팔리는 메뉴를 표시하는 기능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20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2083" y="769435"/>
              <a:ext cx="54058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atin typeface="210 동화책 L" pitchFamily="18" charset="-127"/>
                  <a:ea typeface="210 동화책 L" pitchFamily="18" charset="-127"/>
                </a:rPr>
                <a:t>7. </a:t>
              </a:r>
              <a:r>
                <a:rPr lang="ko-KR" altLang="en-US" sz="4000" dirty="0" smtClean="0">
                  <a:latin typeface="210 동화책 L" pitchFamily="18" charset="-127"/>
                  <a:ea typeface="210 동화책 L" pitchFamily="18" charset="-127"/>
                </a:rPr>
                <a:t>보완하고 싶은 부분</a:t>
              </a:r>
              <a:endParaRPr lang="ko-KR" altLang="en-US" sz="4000" dirty="0">
                <a:latin typeface="210 동화책 L" pitchFamily="18" charset="-127"/>
                <a:ea typeface="210 동화책 L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50518" y="2717587"/>
            <a:ext cx="6248315" cy="1200607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8. </a:t>
            </a:r>
            <a:r>
              <a:rPr lang="ko-KR" altLang="en-US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시연</a:t>
            </a:r>
            <a:endParaRPr lang="ko-KR" altLang="en-US" sz="7200" dirty="0">
              <a:solidFill>
                <a:schemeClr val="bg1"/>
              </a:solidFill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쥬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3660" y="1945363"/>
            <a:ext cx="5727561" cy="4297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083" y="769435"/>
            <a:ext cx="449884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210 동화책 L" pitchFamily="18" charset="-127"/>
                <a:ea typeface="210 동화책 L" pitchFamily="18" charset="-127"/>
              </a:rPr>
              <a:t>1. </a:t>
            </a:r>
            <a:r>
              <a:rPr lang="ko-KR" altLang="en-US" sz="4000" dirty="0" smtClean="0">
                <a:latin typeface="210 동화책 L" pitchFamily="18" charset="-127"/>
                <a:ea typeface="210 동화책 L" pitchFamily="18" charset="-127"/>
              </a:rPr>
              <a:t>기획의도</a:t>
            </a:r>
            <a:endParaRPr lang="ko-KR" altLang="en-US" sz="4000" dirty="0">
              <a:latin typeface="210 동화책 L" pitchFamily="18" charset="-127"/>
              <a:ea typeface="210 동화책 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07891" y="1930845"/>
            <a:ext cx="43682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쥬씨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판교점의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경우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점심시간에 많은 사람들이 몰려 주문시간과 대기시간이 상당히 지연됨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이러한 현상을 해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소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하고자 웹을 통해 음료를 미리 주문하여 대기시간을 최소화할 수 있는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쥬씨콜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을 기획하였음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94053" y="1672338"/>
            <a:ext cx="6248315" cy="1200607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THANK YOU</a:t>
            </a:r>
            <a:endParaRPr lang="ko-KR" altLang="en-US" sz="7200" dirty="0">
              <a:solidFill>
                <a:schemeClr val="bg1"/>
              </a:solidFill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087094" y="3501802"/>
            <a:ext cx="2781484" cy="2592288"/>
            <a:chOff x="4943078" y="3501802"/>
            <a:chExt cx="2781484" cy="2592288"/>
          </a:xfrm>
        </p:grpSpPr>
        <p:sp>
          <p:nvSpPr>
            <p:cNvPr id="13" name="TextBox 12"/>
            <p:cNvSpPr txBox="1"/>
            <p:nvPr/>
          </p:nvSpPr>
          <p:spPr>
            <a:xfrm>
              <a:off x="5015086" y="5632425"/>
              <a:ext cx="2709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24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24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24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43078" y="3501802"/>
              <a:ext cx="2202012" cy="2202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8" name="직선 연결선 17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" name="그룹 18"/>
          <p:cNvGrpSpPr/>
          <p:nvPr/>
        </p:nvGrpSpPr>
        <p:grpSpPr>
          <a:xfrm>
            <a:off x="11121671" y="5446018"/>
            <a:ext cx="1022207" cy="1029779"/>
            <a:chOff x="10919743" y="5229994"/>
            <a:chExt cx="1240436" cy="1249625"/>
          </a:xfrm>
        </p:grpSpPr>
        <p:sp>
          <p:nvSpPr>
            <p:cNvPr id="20" name="TextBox 19"/>
            <p:cNvSpPr txBox="1"/>
            <p:nvPr/>
          </p:nvSpPr>
          <p:spPr>
            <a:xfrm>
              <a:off x="10919743" y="6180833"/>
              <a:ext cx="1240436" cy="2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By.</a:t>
              </a:r>
              <a:r>
                <a:rPr lang="ko-KR" altLang="en-US" sz="1000" dirty="0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아침에 </a:t>
              </a:r>
              <a:r>
                <a:rPr lang="ko-KR" altLang="en-US" sz="1000" dirty="0" err="1" smtClean="0">
                  <a:solidFill>
                    <a:srgbClr val="EF4323"/>
                  </a:solidFill>
                  <a:latin typeface="210 동화책 L" panose="02020603020101020101" pitchFamily="18" charset="-127"/>
                  <a:ea typeface="210 동화책 L" panose="02020603020101020101" pitchFamily="18" charset="-127"/>
                </a:rPr>
                <a:t>쥬씨</a:t>
              </a:r>
              <a:endParaRPr lang="ko-KR" altLang="en-US" sz="1000" dirty="0">
                <a:solidFill>
                  <a:srgbClr val="EF4323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033523" y="5229994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그룹 13"/>
          <p:cNvGrpSpPr/>
          <p:nvPr/>
        </p:nvGrpSpPr>
        <p:grpSpPr>
          <a:xfrm>
            <a:off x="833352" y="769435"/>
            <a:ext cx="9942374" cy="3322952"/>
            <a:chOff x="682083" y="769435"/>
            <a:chExt cx="9942374" cy="3322952"/>
          </a:xfrm>
        </p:grpSpPr>
        <p:sp>
          <p:nvSpPr>
            <p:cNvPr id="10" name="TextBox 9"/>
            <p:cNvSpPr txBox="1"/>
            <p:nvPr/>
          </p:nvSpPr>
          <p:spPr>
            <a:xfrm>
              <a:off x="1524000" y="1845618"/>
              <a:ext cx="910045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- ‘</a:t>
              </a:r>
              <a:r>
                <a:rPr lang="ko-KR" altLang="en-US" sz="2000" dirty="0" err="1" smtClean="0">
                  <a:latin typeface="나눔고딕" pitchFamily="50" charset="-127"/>
                  <a:ea typeface="나눔고딕" pitchFamily="50" charset="-127"/>
                </a:rPr>
                <a:t>쥬씨콜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’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이란 고객이 웹페이지를 통해 원하는 지점에서 미리 음료를 선택 및 주문하고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예상 준비 시간에 맞춰 음료를 받아가도록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하는 서비스임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endParaRPr lang="en-US" altLang="ko-KR" sz="2000" dirty="0" smtClean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Tx/>
                <a:buChar char="-"/>
              </a:pP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2000" dirty="0" err="1" smtClean="0">
                  <a:latin typeface="나눔고딕" pitchFamily="50" charset="-127"/>
                  <a:ea typeface="나눔고딕" pitchFamily="50" charset="-127"/>
                </a:rPr>
                <a:t>판매자는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 판매자용 페이지를 통해 주문리스트를 쉽게 확인하여 메뉴를 준비할 수 있고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매출 조회 페이지를 통해 매출을 쉽게 확인할 수 있음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>
                <a:buFontTx/>
                <a:buChar char="-"/>
              </a:pPr>
              <a:endParaRPr lang="en-US" altLang="ko-KR" sz="20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buFontTx/>
                <a:buChar char="-"/>
              </a:pP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2000" dirty="0" smtClean="0">
                  <a:latin typeface="나눔고딕" pitchFamily="50" charset="-127"/>
                  <a:ea typeface="나눔고딕" pitchFamily="50" charset="-127"/>
                </a:rPr>
                <a:t>유저 역할은 크게 두 가지로 구매자와 판매자임</a:t>
              </a:r>
              <a:r>
                <a:rPr lang="en-US" altLang="ko-KR" sz="20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2083" y="769435"/>
              <a:ext cx="38216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latin typeface="210 동화책 L" pitchFamily="18" charset="-127"/>
                  <a:ea typeface="210 동화책 L" pitchFamily="18" charset="-127"/>
                </a:rPr>
                <a:t>1. </a:t>
              </a:r>
              <a:r>
                <a:rPr lang="ko-KR" altLang="en-US" sz="4000" dirty="0" smtClean="0">
                  <a:latin typeface="210 동화책 L" pitchFamily="18" charset="-127"/>
                  <a:ea typeface="210 동화책 L" pitchFamily="18" charset="-127"/>
                </a:rPr>
                <a:t>기획의도</a:t>
              </a:r>
              <a:endParaRPr lang="ko-KR" altLang="en-US" sz="4000" dirty="0">
                <a:latin typeface="210 동화책 L" pitchFamily="18" charset="-127"/>
                <a:ea typeface="210 동화책 L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50518" y="2717587"/>
            <a:ext cx="6248315" cy="1200607"/>
          </a:xfrm>
          <a:prstGeom prst="rect">
            <a:avLst/>
          </a:prstGeom>
          <a:solidFill>
            <a:srgbClr val="EF432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2. </a:t>
            </a:r>
            <a:r>
              <a:rPr lang="ko-KR" altLang="en-US" sz="7200" dirty="0" smtClean="0">
                <a:solidFill>
                  <a:schemeClr val="bg1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스토리보드</a:t>
            </a:r>
            <a:endParaRPr lang="ko-KR" altLang="en-US" sz="7200" dirty="0">
              <a:solidFill>
                <a:schemeClr val="bg1"/>
              </a:solidFill>
              <a:latin typeface="210 동화책 L" panose="02020603020101020101" pitchFamily="18" charset="-127"/>
              <a:ea typeface="210 동화책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" y="323632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20529" y="6554717"/>
            <a:ext cx="12190413" cy="0"/>
          </a:xfrm>
          <a:prstGeom prst="line">
            <a:avLst/>
          </a:prstGeom>
          <a:ln w="38100">
            <a:solidFill>
              <a:srgbClr val="EF432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2848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esktop\메인화면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7024" cy="68595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>
            <a:off x="1904724" y="214340"/>
            <a:ext cx="952383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10800000" flipV="1">
            <a:off x="1428532" y="285794"/>
            <a:ext cx="952383" cy="428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0911" y="714523"/>
            <a:ext cx="1714289" cy="30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메인페이</a:t>
            </a:r>
            <a:r>
              <a:rPr lang="ko-KR" altLang="en-US" sz="14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지</a:t>
            </a:r>
            <a:endParaRPr lang="ko-KR" altLang="en-US" sz="14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asus\Desktop\비회원주문_로그인화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74"/>
            <a:ext cx="12190413" cy="6855116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13" name="타원 12"/>
          <p:cNvSpPr/>
          <p:nvPr/>
        </p:nvSpPr>
        <p:spPr>
          <a:xfrm>
            <a:off x="1619008" y="285794"/>
            <a:ext cx="2857148" cy="321545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238056" y="3429794"/>
            <a:ext cx="1047621" cy="7145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149" y="4215794"/>
            <a:ext cx="2857148" cy="5233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j-ea"/>
                <a:ea typeface="+mj-ea"/>
              </a:rPr>
              <a:t>비회원 상태에서 주문 시 로그인 팝업 생성됨</a:t>
            </a:r>
            <a:r>
              <a:rPr lang="en-US" altLang="ko-KR" sz="1400" b="1" dirty="0" smtClean="0">
                <a:latin typeface="+mj-ea"/>
                <a:ea typeface="+mj-ea"/>
              </a:rPr>
              <a:t>.</a:t>
            </a:r>
            <a:endParaRPr lang="ko-KR" altLang="en-US" sz="1400" b="1" dirty="0"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714257" y="500158"/>
            <a:ext cx="2285718" cy="158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10800000">
            <a:off x="9714261" y="3143976"/>
            <a:ext cx="857144" cy="5716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76163" y="3858522"/>
            <a:ext cx="3523816" cy="30784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원하는 음료 선택 후 총 금액 자동 생성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sp>
        <p:nvSpPr>
          <p:cNvPr id="22" name="직사각형 21"/>
          <p:cNvSpPr/>
          <p:nvPr/>
        </p:nvSpPr>
        <p:spPr>
          <a:xfrm>
            <a:off x="4380919" y="714521"/>
            <a:ext cx="1142859" cy="357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/>
          <p:nvPr/>
        </p:nvCxnSpPr>
        <p:spPr>
          <a:xfrm rot="16200000" flipH="1">
            <a:off x="5154664" y="1131410"/>
            <a:ext cx="357273" cy="38095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sus\Desktop\메뉴클릭후포커스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203154" cy="68595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2666629" y="3215431"/>
            <a:ext cx="1333336" cy="15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0800000">
            <a:off x="2095199" y="3001067"/>
            <a:ext cx="761906" cy="21436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" y="2215068"/>
            <a:ext cx="1999961" cy="73883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j-lt"/>
              </a:rPr>
              <a:t>원하는 </a:t>
            </a:r>
            <a:r>
              <a:rPr lang="en-US" altLang="ko-KR" sz="1400" b="1" dirty="0" smtClean="0">
                <a:latin typeface="+mj-lt"/>
              </a:rPr>
              <a:t>TYPE   </a:t>
            </a:r>
            <a:r>
              <a:rPr lang="ko-KR" altLang="en-US" sz="1400" b="1" dirty="0" smtClean="0">
                <a:latin typeface="+mj-lt"/>
              </a:rPr>
              <a:t>선택하면       해당 화면으로       위치이동</a:t>
            </a:r>
            <a:endParaRPr lang="ko-KR" altLang="en-US" sz="1400" b="1" dirty="0">
              <a:latin typeface="+mj-lt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857110" y="2786703"/>
            <a:ext cx="1714289" cy="15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571394" y="2357976"/>
            <a:ext cx="2285718" cy="57163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7047590" y="2715249"/>
            <a:ext cx="1619051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61879" y="2500885"/>
            <a:ext cx="3238101" cy="73883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</a:rPr>
              <a:t>선택한 </a:t>
            </a:r>
            <a:r>
              <a:rPr lang="en-US" altLang="ko-KR" sz="1400" b="1" dirty="0" smtClean="0">
                <a:latin typeface="+mj-lt"/>
              </a:rPr>
              <a:t>TYPE</a:t>
            </a:r>
            <a:r>
              <a:rPr lang="ko-KR" altLang="en-US" sz="1400" b="1" dirty="0" smtClean="0">
                <a:latin typeface="+mj-lt"/>
              </a:rPr>
              <a:t>에 </a:t>
            </a:r>
            <a:r>
              <a:rPr lang="en-US" altLang="ko-KR" sz="1400" b="1" dirty="0" smtClean="0">
                <a:latin typeface="+mj-lt"/>
              </a:rPr>
              <a:t>Focus </a:t>
            </a:r>
            <a:r>
              <a:rPr lang="ko-KR" altLang="en-US" sz="1400" b="1" dirty="0" smtClean="0">
                <a:latin typeface="+mj-lt"/>
              </a:rPr>
              <a:t>된다</a:t>
            </a:r>
            <a:r>
              <a:rPr lang="en-US" altLang="ko-KR" sz="1400" b="1" dirty="0" smtClean="0">
                <a:latin typeface="+mj-lt"/>
              </a:rPr>
              <a:t>.</a:t>
            </a:r>
          </a:p>
          <a:p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882</Words>
  <Application>Microsoft Office PowerPoint</Application>
  <PresentationFormat>사용자 지정</PresentationFormat>
  <Paragraphs>165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굴림</vt:lpstr>
      <vt:lpstr>Arial</vt:lpstr>
      <vt:lpstr>210 동화책 L</vt:lpstr>
      <vt:lpstr>나눔고딕</vt:lpstr>
      <vt:lpstr>HY견고딕</vt:lpstr>
      <vt:lpstr>맑은 고딕</vt:lpstr>
      <vt:lpstr>Office 테마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김도연</dc:creator>
  <cp:lastModifiedBy>김도연</cp:lastModifiedBy>
  <cp:revision>62</cp:revision>
  <dcterms:created xsi:type="dcterms:W3CDTF">2016-04-18T03:05:11Z</dcterms:created>
  <dcterms:modified xsi:type="dcterms:W3CDTF">2016-04-19T05:30:12Z</dcterms:modified>
</cp:coreProperties>
</file>